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65" r:id="rId2"/>
    <p:sldId id="291" r:id="rId3"/>
    <p:sldId id="292" r:id="rId4"/>
    <p:sldId id="272" r:id="rId5"/>
    <p:sldId id="282" r:id="rId6"/>
    <p:sldId id="283" r:id="rId7"/>
    <p:sldId id="284" r:id="rId8"/>
    <p:sldId id="285" r:id="rId9"/>
    <p:sldId id="286" r:id="rId10"/>
    <p:sldId id="287" r:id="rId11"/>
    <p:sldId id="293" r:id="rId12"/>
    <p:sldId id="268" r:id="rId13"/>
    <p:sldId id="279" r:id="rId14"/>
    <p:sldId id="280" r:id="rId15"/>
    <p:sldId id="294" r:id="rId16"/>
    <p:sldId id="270" r:id="rId17"/>
    <p:sldId id="288" r:id="rId18"/>
    <p:sldId id="296" r:id="rId19"/>
    <p:sldId id="297" r:id="rId20"/>
    <p:sldId id="298" r:id="rId21"/>
    <p:sldId id="271" r:id="rId22"/>
    <p:sldId id="281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1731"/>
    <a:srgbClr val="8D1732"/>
    <a:srgbClr val="94C893"/>
    <a:srgbClr val="000000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5"/>
    <p:restoredTop sz="78571"/>
  </p:normalViewPr>
  <p:slideViewPr>
    <p:cSldViewPr snapToGrid="0" snapToObjects="1">
      <p:cViewPr varScale="1">
        <p:scale>
          <a:sx n="98" d="100"/>
          <a:sy n="98" d="100"/>
        </p:scale>
        <p:origin x="18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897E5C-2243-484B-86C7-CE3D6CFBEA46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0D4F3-8770-2E45-8C9D-11FAF17AB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33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827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04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libraries.ou.edu</a:t>
            </a:r>
            <a:r>
              <a:rPr lang="en-US" dirty="0"/>
              <a:t> and search for readme file</a:t>
            </a:r>
          </a:p>
          <a:p>
            <a:endParaRPr lang="en-US" dirty="0"/>
          </a:p>
          <a:p>
            <a:r>
              <a:rPr lang="en-US" dirty="0"/>
              <a:t>Go to an actual README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38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Handouts option – pass out a worksheet with this same representation, ask groups to discuss for a few minutes</a:t>
            </a:r>
          </a:p>
          <a:p>
            <a:endParaRPr lang="en-US" dirty="0"/>
          </a:p>
          <a:p>
            <a:r>
              <a:rPr lang="en-US"/>
              <a:t>ZOOM VIDEO FEED AT BOTTOM LEFT CORNER IN LL123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0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0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71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Spreadsheets are a good place to start</a:t>
            </a:r>
          </a:p>
          <a:p>
            <a:r>
              <a:rPr lang="en-US" dirty="0"/>
              <a:t>Add comparison to CSV – easy to read, no tabs, imports to most programs, can be connected programming language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5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these on the handout!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05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7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6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65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5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77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8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example is high-level nomenclature </a:t>
            </a:r>
          </a:p>
          <a:p>
            <a:r>
              <a:rPr lang="en-US" dirty="0"/>
              <a:t>http://</a:t>
            </a:r>
            <a:r>
              <a:rPr lang="en-US" dirty="0" err="1"/>
              <a:t>classic.sdss.org</a:t>
            </a:r>
            <a:r>
              <a:rPr lang="en-US" dirty="0"/>
              <a:t>/dr6/</a:t>
            </a:r>
            <a:r>
              <a:rPr lang="en-US" dirty="0" err="1"/>
              <a:t>dm</a:t>
            </a:r>
            <a:r>
              <a:rPr lang="en-US" dirty="0"/>
              <a:t>/</a:t>
            </a:r>
            <a:r>
              <a:rPr lang="en-US" dirty="0" err="1"/>
              <a:t>flatFiles</a:t>
            </a:r>
            <a:r>
              <a:rPr lang="en-US" dirty="0"/>
              <a:t>/</a:t>
            </a:r>
            <a:r>
              <a:rPr lang="en-US" dirty="0" err="1"/>
              <a:t>spSpec.html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www.sdss.org</a:t>
            </a:r>
            <a:r>
              <a:rPr lang="en-US" dirty="0"/>
              <a:t>/dr14/manga/manga-data/data-model/</a:t>
            </a:r>
          </a:p>
          <a:p>
            <a:endParaRPr lang="en-US" dirty="0"/>
          </a:p>
          <a:p>
            <a:r>
              <a:rPr lang="en-US" dirty="0"/>
              <a:t>Long file names, nested folders (long path) can cause problems with certain tools like command line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86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Organization = you can search and find</a:t>
            </a:r>
          </a:p>
          <a:p>
            <a:r>
              <a:rPr lang="en-US" dirty="0"/>
              <a:t>Being able to share is secondary</a:t>
            </a:r>
          </a:p>
          <a:p>
            <a:r>
              <a:rPr lang="en-US" dirty="0"/>
              <a:t>For certain projects, dynamically linking, if Excel is your primary tool interaction with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DA86D4-D06A-8047-AED7-A2614CAE9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6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220B2-C771-AE4F-8FE7-EB1107854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13"/>
          <a:stretch/>
        </p:blipFill>
        <p:spPr>
          <a:xfrm>
            <a:off x="0" y="-1"/>
            <a:ext cx="12192000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 rot="10800000"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8527355" y="6171276"/>
            <a:ext cx="3413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Forge the future, Sooner, at the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1" kern="1200" dirty="0">
                <a:solidFill>
                  <a:srgbClr val="8E1731"/>
                </a:solidFill>
                <a:effectLst/>
                <a:latin typeface="+mn-lt"/>
                <a:ea typeface="+mn-ea"/>
                <a:cs typeface="+mn-cs"/>
              </a:rPr>
              <a:t>intellectual crossroads of the university</a:t>
            </a:r>
            <a:endParaRPr lang="en-US" sz="1200" b="1" i="0" kern="1200" dirty="0">
              <a:solidFill>
                <a:srgbClr val="8E173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content/how-make-readmetxt-fil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661626" y="2715552"/>
            <a:ext cx="6868748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Managing Research Data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12561" y="3340088"/>
            <a:ext cx="416687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Survival Skills Series</a:t>
            </a:r>
          </a:p>
        </p:txBody>
      </p:sp>
    </p:spTree>
    <p:extLst>
      <p:ext uri="{BB962C8B-B14F-4D97-AF65-F5344CB8AC3E}">
        <p14:creationId xmlns:p14="http://schemas.microsoft.com/office/powerpoint/2010/main" val="1123119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574197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7949" y="1847088"/>
            <a:ext cx="5384800" cy="412370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600"/>
              </a:spcAft>
              <a:buClr>
                <a:schemeClr val="accent1"/>
              </a:buClr>
              <a:buNone/>
            </a:pPr>
            <a:r>
              <a:rPr lang="en-US" sz="3600" dirty="0" err="1"/>
              <a:t>new_research_project</a:t>
            </a:r>
            <a:endParaRPr lang="en-US" sz="36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data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raw_data</a:t>
            </a:r>
            <a:endParaRPr lang="en-US" sz="3000" dirty="0"/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 err="1"/>
              <a:t>processed_data</a:t>
            </a:r>
            <a:endParaRPr lang="en-US" sz="3000" dirty="0"/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analysis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question1</a:t>
            </a:r>
          </a:p>
          <a:p>
            <a:pPr marL="1371600" lvl="2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sz="3000" dirty="0"/>
              <a:t>question2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/>
              <a:t>literature</a:t>
            </a:r>
          </a:p>
          <a:p>
            <a:pPr marL="914400" lvl="1" indent="-457200">
              <a:spcAft>
                <a:spcPts val="600"/>
              </a:spcAft>
              <a:buClr>
                <a:schemeClr val="accent1"/>
              </a:buClr>
              <a:buFont typeface=".Apple Color Emoji UI"/>
              <a:buChar char="➖"/>
            </a:pPr>
            <a:r>
              <a:rPr lang="en-US" dirty="0" err="1"/>
              <a:t>write_up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0A7AD-BFAB-B84D-BBAD-F9C5CA8B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402" y="1847088"/>
            <a:ext cx="4332640" cy="4245240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E48889F3-550C-3641-9011-ED0277AF5458}"/>
              </a:ext>
            </a:extLst>
          </p:cNvPr>
          <p:cNvSpPr/>
          <p:nvPr/>
        </p:nvSpPr>
        <p:spPr>
          <a:xfrm>
            <a:off x="2533880" y="2214390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A1B841FC-62FF-6246-B389-7B9542581B77}"/>
              </a:ext>
            </a:extLst>
          </p:cNvPr>
          <p:cNvSpPr/>
          <p:nvPr/>
        </p:nvSpPr>
        <p:spPr>
          <a:xfrm>
            <a:off x="3034784" y="2723812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05597C06-E4E3-CB4C-AA87-7A5C2D4C492E}"/>
              </a:ext>
            </a:extLst>
          </p:cNvPr>
          <p:cNvSpPr/>
          <p:nvPr/>
        </p:nvSpPr>
        <p:spPr>
          <a:xfrm>
            <a:off x="3034784" y="3054318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8932DC15-169C-834B-9499-7F827483A1CE}"/>
              </a:ext>
            </a:extLst>
          </p:cNvPr>
          <p:cNvSpPr/>
          <p:nvPr/>
        </p:nvSpPr>
        <p:spPr>
          <a:xfrm>
            <a:off x="2533880" y="2544896"/>
            <a:ext cx="672028" cy="1442489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3FFD8AE5-C68C-C249-9254-EF9148339FB5}"/>
              </a:ext>
            </a:extLst>
          </p:cNvPr>
          <p:cNvSpPr/>
          <p:nvPr/>
        </p:nvSpPr>
        <p:spPr>
          <a:xfrm>
            <a:off x="3079754" y="4068186"/>
            <a:ext cx="672028" cy="330506"/>
          </a:xfrm>
          <a:prstGeom prst="corne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3E7DB30D-F659-4543-9CF4-228268EA9841}"/>
              </a:ext>
            </a:extLst>
          </p:cNvPr>
          <p:cNvSpPr/>
          <p:nvPr/>
        </p:nvSpPr>
        <p:spPr>
          <a:xfrm>
            <a:off x="3079754" y="4398692"/>
            <a:ext cx="672028" cy="458398"/>
          </a:xfrm>
          <a:prstGeom prst="corner">
            <a:avLst>
              <a:gd name="adj1" fmla="val 40190"/>
              <a:gd name="adj2" fmla="val 36919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84128143-265C-E441-B680-3FB963AB60E4}"/>
              </a:ext>
            </a:extLst>
          </p:cNvPr>
          <p:cNvSpPr/>
          <p:nvPr/>
        </p:nvSpPr>
        <p:spPr>
          <a:xfrm>
            <a:off x="2533880" y="3987385"/>
            <a:ext cx="672028" cy="1319133"/>
          </a:xfrm>
          <a:prstGeom prst="corner">
            <a:avLst>
              <a:gd name="adj1" fmla="val 32642"/>
              <a:gd name="adj2" fmla="val 29006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E245C3A6-4BF8-4A4A-AEB7-B8D276B2DD82}"/>
              </a:ext>
            </a:extLst>
          </p:cNvPr>
          <p:cNvSpPr/>
          <p:nvPr/>
        </p:nvSpPr>
        <p:spPr>
          <a:xfrm>
            <a:off x="2533880" y="5280205"/>
            <a:ext cx="672028" cy="453609"/>
          </a:xfrm>
          <a:prstGeom prst="corner">
            <a:avLst>
              <a:gd name="adj1" fmla="val 42556"/>
              <a:gd name="adj2" fmla="val 4222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2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421954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/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https://libraries.ou.edu/content/how-make-readmetxt-file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321304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FFA57D-D57D-9E4A-92C8-4E484DDF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2418"/>
            <a:ext cx="10972800" cy="47814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Create README for each file or data set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Write as plain text file</a:t>
            </a:r>
          </a:p>
          <a:p>
            <a:pPr>
              <a:spcAft>
                <a:spcPts val="600"/>
              </a:spcAft>
            </a:pPr>
            <a:r>
              <a:rPr lang="en-US" dirty="0"/>
              <a:t>Information to include:</a:t>
            </a:r>
          </a:p>
          <a:p>
            <a:pPr marL="342882" lvl="1" indent="0" algn="ctr">
              <a:spcBef>
                <a:spcPts val="1100"/>
              </a:spcBef>
              <a:spcAft>
                <a:spcPts val="600"/>
              </a:spcAft>
              <a:buNone/>
            </a:pPr>
            <a:r>
              <a:rPr lang="en-US" sz="2800" dirty="0">
                <a:hlinkClick r:id="rId3"/>
              </a:rPr>
              <a:t>https://libraries.ou.edu/content/how-make-readmetxt-file</a:t>
            </a:r>
            <a:r>
              <a:rPr lang="en-US" sz="28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README files</a:t>
            </a:r>
          </a:p>
        </p:txBody>
      </p:sp>
    </p:spTree>
    <p:extLst>
      <p:ext uri="{BB962C8B-B14F-4D97-AF65-F5344CB8AC3E}">
        <p14:creationId xmlns:p14="http://schemas.microsoft.com/office/powerpoint/2010/main" val="11803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1CF225-192E-8046-B697-4D302B245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70" y="523113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673677" y="1212601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834" y="1738250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1427181" y="2319632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1173584" y="1489600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250236" y="2043116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709052"/>
              </p:ext>
            </p:extLst>
          </p:nvPr>
        </p:nvGraphicFramePr>
        <p:xfrm>
          <a:off x="4353232" y="2070982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861824"/>
              </p:ext>
            </p:extLst>
          </p:nvPr>
        </p:nvGraphicFramePr>
        <p:xfrm>
          <a:off x="1350276" y="3338311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2362355" y="2070982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4239621" y="2067173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4B9C7-A177-2744-9300-CF86A11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0229" y="1212601"/>
            <a:ext cx="3415884" cy="4123702"/>
          </a:xfrm>
          <a:ln w="28575">
            <a:solidFill>
              <a:schemeClr val="bg2">
                <a:lumMod val="50000"/>
              </a:schemeClr>
            </a:solidFill>
            <a:prstDash val="lgDash"/>
          </a:ln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File Naming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be descriptive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no special characters or spaces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dirty="0"/>
              <a:t>use file extensions</a:t>
            </a:r>
          </a:p>
          <a:p>
            <a:pPr>
              <a:lnSpc>
                <a:spcPct val="170000"/>
              </a:lnSpc>
            </a:pPr>
            <a:r>
              <a:rPr lang="en-US" dirty="0"/>
              <a:t>Organize / add structure</a:t>
            </a:r>
          </a:p>
          <a:p>
            <a:pPr>
              <a:lnSpc>
                <a:spcPct val="170000"/>
              </a:lnSpc>
            </a:pPr>
            <a:r>
              <a:rPr lang="en-US" dirty="0"/>
              <a:t>Include READMEs</a:t>
            </a:r>
          </a:p>
        </p:txBody>
      </p:sp>
    </p:spTree>
    <p:extLst>
      <p:ext uri="{BB962C8B-B14F-4D97-AF65-F5344CB8AC3E}">
        <p14:creationId xmlns:p14="http://schemas.microsoft.com/office/powerpoint/2010/main" val="51569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49E301-F2BC-2D4C-845D-5F1733E1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CF0E5-8148-CD4A-B124-910FD905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436" y="1566280"/>
            <a:ext cx="914596" cy="609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4F1B3-A3AF-7E47-8ABC-B5F08A1A3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8716" y="62674"/>
            <a:ext cx="1075765" cy="717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D241B-9B13-4845-95D4-296C41583471}"/>
              </a:ext>
            </a:extLst>
          </p:cNvPr>
          <p:cNvSpPr txBox="1"/>
          <p:nvPr/>
        </p:nvSpPr>
        <p:spPr>
          <a:xfrm>
            <a:off x="1580982" y="749978"/>
            <a:ext cx="228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BlackHoleMass_SpiralGalaxy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0CBFC-5CEA-274C-82A7-3545101EE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46" y="3746685"/>
            <a:ext cx="914596" cy="609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5F111-50A0-A24F-B1D0-BCDBDD95B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039" y="1110508"/>
            <a:ext cx="914597" cy="609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5364F0-7238-4E4F-9904-D644527D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142" y="5567404"/>
            <a:ext cx="914400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E4726F-D0E2-0941-AECF-D28B6EC4611A}"/>
              </a:ext>
            </a:extLst>
          </p:cNvPr>
          <p:cNvSpPr txBox="1"/>
          <p:nvPr/>
        </p:nvSpPr>
        <p:spPr>
          <a:xfrm>
            <a:off x="3736367" y="4072459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5216A1-4132-6B4E-9580-81D5846DA732}"/>
              </a:ext>
            </a:extLst>
          </p:cNvPr>
          <p:cNvSpPr txBox="1"/>
          <p:nvPr/>
        </p:nvSpPr>
        <p:spPr>
          <a:xfrm>
            <a:off x="3695498" y="1418684"/>
            <a:ext cx="743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FA05ED-A326-494F-8A9B-AA0D9226FA3F}"/>
              </a:ext>
            </a:extLst>
          </p:cNvPr>
          <p:cNvSpPr txBox="1"/>
          <p:nvPr/>
        </p:nvSpPr>
        <p:spPr>
          <a:xfrm>
            <a:off x="3704838" y="5900443"/>
            <a:ext cx="8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literature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7EFD9B-7EB8-E749-9970-C0A6DBD01DE2}"/>
              </a:ext>
            </a:extLst>
          </p:cNvPr>
          <p:cNvCxnSpPr>
            <a:cxnSpLocks/>
          </p:cNvCxnSpPr>
          <p:nvPr/>
        </p:nvCxnSpPr>
        <p:spPr>
          <a:xfrm>
            <a:off x="2451760" y="1040837"/>
            <a:ext cx="0" cy="56728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BD3B62-9D62-C240-96CD-5F59188C2038}"/>
              </a:ext>
            </a:extLst>
          </p:cNvPr>
          <p:cNvCxnSpPr>
            <a:cxnSpLocks/>
          </p:cNvCxnSpPr>
          <p:nvPr/>
        </p:nvCxnSpPr>
        <p:spPr>
          <a:xfrm>
            <a:off x="2451760" y="397957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1C827-C0BA-F046-9D22-62636DF74739}"/>
              </a:ext>
            </a:extLst>
          </p:cNvPr>
          <p:cNvCxnSpPr>
            <a:cxnSpLocks/>
          </p:cNvCxnSpPr>
          <p:nvPr/>
        </p:nvCxnSpPr>
        <p:spPr>
          <a:xfrm flipH="1">
            <a:off x="4129048" y="4331505"/>
            <a:ext cx="1" cy="815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7788AA-A8E0-C64B-9E77-6B7B358BCF6A}"/>
              </a:ext>
            </a:extLst>
          </p:cNvPr>
          <p:cNvCxnSpPr>
            <a:cxnSpLocks/>
          </p:cNvCxnSpPr>
          <p:nvPr/>
        </p:nvCxnSpPr>
        <p:spPr>
          <a:xfrm>
            <a:off x="4113884" y="1684797"/>
            <a:ext cx="0" cy="18450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18EDB4-279F-3245-8A4F-2A8F617A9F5C}"/>
              </a:ext>
            </a:extLst>
          </p:cNvPr>
          <p:cNvCxnSpPr>
            <a:cxnSpLocks/>
          </p:cNvCxnSpPr>
          <p:nvPr/>
        </p:nvCxnSpPr>
        <p:spPr>
          <a:xfrm>
            <a:off x="4113884" y="1823998"/>
            <a:ext cx="4822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10F7EF7-0E90-4941-A84F-AE4AADFC2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84" y="4836263"/>
            <a:ext cx="914596" cy="6097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3836F5-3C5C-1343-8D7C-D9C55097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762" y="4162269"/>
            <a:ext cx="914596" cy="609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BDC06-ECEA-AC4C-BD21-FFA6428D1826}"/>
              </a:ext>
            </a:extLst>
          </p:cNvPr>
          <p:cNvSpPr txBox="1"/>
          <p:nvPr/>
        </p:nvSpPr>
        <p:spPr>
          <a:xfrm>
            <a:off x="4621080" y="4467829"/>
            <a:ext cx="968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444231-24F0-3543-BBAD-EEB1F1B92E39}"/>
              </a:ext>
            </a:extLst>
          </p:cNvPr>
          <p:cNvSpPr txBox="1"/>
          <p:nvPr/>
        </p:nvSpPr>
        <p:spPr>
          <a:xfrm>
            <a:off x="4728696" y="5149605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raw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DA72CE-0F38-8A4B-A08C-BEE2600A2A22}"/>
              </a:ext>
            </a:extLst>
          </p:cNvPr>
          <p:cNvSpPr txBox="1"/>
          <p:nvPr/>
        </p:nvSpPr>
        <p:spPr>
          <a:xfrm>
            <a:off x="4637592" y="1871146"/>
            <a:ext cx="685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plots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9E4C063-0F5D-BE4A-A699-6A99D7ED74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73645" y="5642663"/>
          <a:ext cx="2081022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806702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BHmass_pitch.bib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KormandyHo2013.pdf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Lusso2010.pdf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Vertergaard2006.pdf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4E29A6-094D-8946-83C9-830401651F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30575" y="1781572"/>
          <a:ext cx="2356602" cy="59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3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06124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mass_pitchangle_scatter.png</a:t>
                      </a:r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redshift_histogram.png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C52C897-77CA-0F4A-B40D-A261DFBC57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2376" y="2343898"/>
          <a:ext cx="1407408" cy="118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results.csv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79E9852A-7622-D042-BD35-CFB77D0B0C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4382646"/>
          <a:ext cx="2916083" cy="20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437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601646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84048977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EA043B2D-6EF8-B740-926D-AE5538077A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21386" y="1751626"/>
          <a:ext cx="2569782" cy="237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9459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40323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087098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README_methods.txt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6077960"/>
                  </a:ext>
                </a:extLst>
              </a:tr>
            </a:tbl>
          </a:graphicData>
        </a:graphic>
      </p:graphicFrame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CB9932-A5F9-4345-856A-324AD40CFE3F}"/>
              </a:ext>
            </a:extLst>
          </p:cNvPr>
          <p:cNvCxnSpPr>
            <a:cxnSpLocks/>
          </p:cNvCxnSpPr>
          <p:nvPr/>
        </p:nvCxnSpPr>
        <p:spPr>
          <a:xfrm>
            <a:off x="5465040" y="1823998"/>
            <a:ext cx="195139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906C6A-7291-C84F-B9F1-C0EA0570DCBF}"/>
              </a:ext>
            </a:extLst>
          </p:cNvPr>
          <p:cNvCxnSpPr>
            <a:cxnSpLocks/>
          </p:cNvCxnSpPr>
          <p:nvPr/>
        </p:nvCxnSpPr>
        <p:spPr>
          <a:xfrm>
            <a:off x="5660179" y="1819112"/>
            <a:ext cx="0" cy="588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290E5D-6A66-EF4E-AB53-9913308BEE56}"/>
              </a:ext>
            </a:extLst>
          </p:cNvPr>
          <p:cNvCxnSpPr>
            <a:cxnSpLocks/>
          </p:cNvCxnSpPr>
          <p:nvPr/>
        </p:nvCxnSpPr>
        <p:spPr>
          <a:xfrm>
            <a:off x="4466895" y="5983087"/>
            <a:ext cx="328880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3ECB2-B8AD-6341-9743-F5E552BF7E5F}"/>
              </a:ext>
            </a:extLst>
          </p:cNvPr>
          <p:cNvCxnSpPr>
            <a:cxnSpLocks/>
          </p:cNvCxnSpPr>
          <p:nvPr/>
        </p:nvCxnSpPr>
        <p:spPr>
          <a:xfrm>
            <a:off x="4794397" y="5642663"/>
            <a:ext cx="0" cy="11859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8851AE7-9FEE-2C4D-915E-EE354B5B421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120529" y="4467135"/>
            <a:ext cx="4652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3B3F82-2E7C-474E-B948-82B2639572B4}"/>
              </a:ext>
            </a:extLst>
          </p:cNvPr>
          <p:cNvCxnSpPr>
            <a:cxnSpLocks/>
          </p:cNvCxnSpPr>
          <p:nvPr/>
        </p:nvCxnSpPr>
        <p:spPr>
          <a:xfrm>
            <a:off x="4113884" y="5141128"/>
            <a:ext cx="449276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DA5E4A-E32D-344E-B972-BE2CE66F02CD}"/>
              </a:ext>
            </a:extLst>
          </p:cNvPr>
          <p:cNvCxnSpPr>
            <a:cxnSpLocks/>
          </p:cNvCxnSpPr>
          <p:nvPr/>
        </p:nvCxnSpPr>
        <p:spPr>
          <a:xfrm flipV="1">
            <a:off x="5407494" y="2968324"/>
            <a:ext cx="3296252" cy="1555715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4C2E3EF-96E2-584D-9D1D-A55FBC6FFFB0}"/>
              </a:ext>
            </a:extLst>
          </p:cNvPr>
          <p:cNvCxnSpPr>
            <a:cxnSpLocks/>
          </p:cNvCxnSpPr>
          <p:nvPr/>
        </p:nvCxnSpPr>
        <p:spPr>
          <a:xfrm>
            <a:off x="5433998" y="5163562"/>
            <a:ext cx="3280634" cy="479101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F740766-FD5D-544F-B8D9-B3793A17B7DD}"/>
              </a:ext>
            </a:extLst>
          </p:cNvPr>
          <p:cNvCxnSpPr>
            <a:cxnSpLocks/>
          </p:cNvCxnSpPr>
          <p:nvPr/>
        </p:nvCxnSpPr>
        <p:spPr>
          <a:xfrm>
            <a:off x="2451760" y="1310810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050BE1-BD26-0143-B7FE-329E63B1B99A}"/>
              </a:ext>
            </a:extLst>
          </p:cNvPr>
          <p:cNvCxnSpPr>
            <a:cxnSpLocks/>
          </p:cNvCxnSpPr>
          <p:nvPr/>
        </p:nvCxnSpPr>
        <p:spPr>
          <a:xfrm>
            <a:off x="2451760" y="5841874"/>
            <a:ext cx="117718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35810B-42EB-584C-A759-ABB836E321D5}"/>
              </a:ext>
            </a:extLst>
          </p:cNvPr>
          <p:cNvCxnSpPr>
            <a:cxnSpLocks/>
          </p:cNvCxnSpPr>
          <p:nvPr/>
        </p:nvCxnSpPr>
        <p:spPr>
          <a:xfrm>
            <a:off x="8714632" y="4398339"/>
            <a:ext cx="0" cy="20596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53FC1F-EDC6-804D-92E1-660E3709376D}"/>
              </a:ext>
            </a:extLst>
          </p:cNvPr>
          <p:cNvCxnSpPr>
            <a:cxnSpLocks/>
          </p:cNvCxnSpPr>
          <p:nvPr/>
        </p:nvCxnSpPr>
        <p:spPr>
          <a:xfrm>
            <a:off x="8719427" y="1777692"/>
            <a:ext cx="0" cy="23812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72A1397F-2725-9A4E-9B78-193C7BDD67A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26811" y="6417166"/>
          <a:ext cx="1407408" cy="29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311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1071097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README.txt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22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94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135477-E504-3349-9C00-E0360B44B3BA}"/>
              </a:ext>
            </a:extLst>
          </p:cNvPr>
          <p:cNvSpPr/>
          <p:nvPr/>
        </p:nvSpPr>
        <p:spPr>
          <a:xfrm>
            <a:off x="8343221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5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528138" y="1909119"/>
            <a:ext cx="2958173" cy="3200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Spreadsheets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5" y="1906917"/>
            <a:ext cx="2942822" cy="3690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Flat files (csv/</a:t>
            </a:r>
            <a:r>
              <a:rPr lang="en-US" sz="2400" dirty="0" err="1"/>
              <a:t>tsv</a:t>
            </a:r>
            <a:r>
              <a:rPr lang="en-US" sz="2400" dirty="0"/>
              <a:t>/txt)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8495621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2AFF6-F3CC-5B40-8940-5FC715EBF1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08BF71-39A9-3145-955F-554963FAC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15" y="2849927"/>
            <a:ext cx="3005621" cy="28439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34924-CB15-2540-9472-CEA4781E0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621" y="2412563"/>
            <a:ext cx="3134421" cy="26967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1438BE-3F19-F14D-8663-8372C48EA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3BE454-3795-EB49-82A0-843447D41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E6AE7F-C82B-564A-9ABB-D80EBCE480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941" y="4824549"/>
            <a:ext cx="1864400" cy="884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FF0A189-EB6D-7749-94F9-D1EDE64668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7738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158685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004D69-DFA6-7C47-89EC-DA78C0622867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9BCEC-B2A0-9F4A-985A-8ED0EEC20DAA}"/>
              </a:ext>
            </a:extLst>
          </p:cNvPr>
          <p:cNvSpPr>
            <a:spLocks noGrp="1" noChangeAspect="1"/>
          </p:cNvSpPr>
          <p:nvPr>
            <p:ph idx="10"/>
          </p:nvPr>
        </p:nvSpPr>
        <p:spPr>
          <a:xfrm>
            <a:off x="4602802" y="1926536"/>
            <a:ext cx="3417792" cy="3200148"/>
          </a:xfrm>
        </p:spPr>
        <p:txBody>
          <a:bodyPr>
            <a:normAutofit/>
          </a:bodyPr>
          <a:lstStyle/>
          <a:p>
            <a:r>
              <a:rPr lang="en-US" sz="2400" dirty="0"/>
              <a:t>Available software</a:t>
            </a:r>
          </a:p>
          <a:p>
            <a:r>
              <a:rPr lang="en-US" sz="2400" dirty="0"/>
              <a:t>Edited directly</a:t>
            </a:r>
          </a:p>
          <a:p>
            <a:r>
              <a:rPr lang="en-US" sz="2400" dirty="0"/>
              <a:t>Quickly analyze, make charts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66EBD6-22EB-CB4B-917D-D7750647FAC6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6115B78C-3AEF-034B-8F00-C3DDDFDEF549}"/>
              </a:ext>
            </a:extLst>
          </p:cNvPr>
          <p:cNvSpPr txBox="1">
            <a:spLocks noChangeAspect="1"/>
          </p:cNvSpPr>
          <p:nvPr/>
        </p:nvSpPr>
        <p:spPr>
          <a:xfrm>
            <a:off x="528138" y="1909119"/>
            <a:ext cx="2958173" cy="320014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Spreadsheets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1C1848-9938-E249-B82F-A41FE453E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04"/>
          <a:stretch/>
        </p:blipFill>
        <p:spPr>
          <a:xfrm>
            <a:off x="623298" y="2560985"/>
            <a:ext cx="2921253" cy="23825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DB861C-7DA4-B842-B53A-B5B4E04C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444" y="4303839"/>
            <a:ext cx="982691" cy="964790"/>
          </a:xfrm>
          <a:prstGeom prst="rect">
            <a:avLst/>
          </a:prstGeom>
          <a:ln w="28575"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EE71B1-F31E-F648-82AC-48CB24CA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9494" y="4524654"/>
            <a:ext cx="1147998" cy="114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E0B509-45C8-D84B-B4AD-89C4D0F49FEC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0137F-65A4-A34A-AFD3-1D4A52B070F1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4503874" y="1906917"/>
            <a:ext cx="3660411" cy="3690694"/>
          </a:xfrm>
        </p:spPr>
        <p:txBody>
          <a:bodyPr>
            <a:normAutofit/>
          </a:bodyPr>
          <a:lstStyle/>
          <a:p>
            <a:r>
              <a:rPr lang="en-US" sz="2400" dirty="0"/>
              <a:t>Read by many programs (including excel)</a:t>
            </a:r>
          </a:p>
          <a:p>
            <a:r>
              <a:rPr lang="en-US" sz="2400" dirty="0"/>
              <a:t>Programming language to analyze or connect to other tables </a:t>
            </a:r>
          </a:p>
          <a:p>
            <a:endParaRPr lang="en-US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05BBE6-DAB6-0E49-B16E-1C0169BB4509}"/>
              </a:ext>
            </a:extLst>
          </p:cNvPr>
          <p:cNvSpPr/>
          <p:nvPr/>
        </p:nvSpPr>
        <p:spPr>
          <a:xfrm>
            <a:off x="422449" y="1758895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FBCF3AE-8B33-274D-B1E8-6462AD179622}"/>
              </a:ext>
            </a:extLst>
          </p:cNvPr>
          <p:cNvSpPr txBox="1">
            <a:spLocks noChangeAspect="1"/>
          </p:cNvSpPr>
          <p:nvPr/>
        </p:nvSpPr>
        <p:spPr>
          <a:xfrm>
            <a:off x="543489" y="1911153"/>
            <a:ext cx="2942822" cy="3690694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Flat files (csv/tsv/txt)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48F51-07FC-4A45-BCCD-7E3BF35A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29" y="2854163"/>
            <a:ext cx="300562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1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01BCDBC-059A-224A-8522-9536E48372D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4061" y="1600201"/>
            <a:ext cx="6000765" cy="4123702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Why think about these things?</a:t>
            </a:r>
          </a:p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Others</a:t>
            </a:r>
          </a:p>
          <a:p>
            <a:pPr lvl="1"/>
            <a:r>
              <a:rPr lang="en-US" dirty="0"/>
              <a:t>You</a:t>
            </a:r>
          </a:p>
          <a:p>
            <a:r>
              <a:rPr lang="en-US" dirty="0"/>
              <a:t>Collaboration </a:t>
            </a:r>
          </a:p>
          <a:p>
            <a:r>
              <a:rPr lang="en-US" dirty="0"/>
              <a:t>Reproducibility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DD4C1D0-516C-1445-B97E-18BE78D19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7233" y="1338506"/>
            <a:ext cx="4247028" cy="2654392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04460B3C-EB2E-CF46-90D3-0C599BD46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Managing Research Data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B0221ED-1852-DF4F-A343-8B508FCD1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91" y="2952901"/>
            <a:ext cx="2003869" cy="2682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3B65B3-BD47-4E43-88F5-F51B0F9B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295" y="3866920"/>
            <a:ext cx="3690211" cy="21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3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38D9B9-D077-5C4B-9D39-66E9703104F2}"/>
              </a:ext>
            </a:extLst>
          </p:cNvPr>
          <p:cNvSpPr/>
          <p:nvPr/>
        </p:nvSpPr>
        <p:spPr>
          <a:xfrm>
            <a:off x="4382834" y="1754659"/>
            <a:ext cx="3964331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F291C1-D631-AE43-AEC6-D8C5ACAE7C38}"/>
              </a:ext>
            </a:extLst>
          </p:cNvPr>
          <p:cNvSpPr/>
          <p:nvPr/>
        </p:nvSpPr>
        <p:spPr>
          <a:xfrm>
            <a:off x="422449" y="1754659"/>
            <a:ext cx="3398108" cy="40854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F25521C0-EC5B-AF40-8B4A-0D6BCA8B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Data organization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0DD209-1883-0247-A980-E3DD600C1651}"/>
              </a:ext>
            </a:extLst>
          </p:cNvPr>
          <p:cNvSpPr txBox="1">
            <a:spLocks noChangeAspect="1"/>
          </p:cNvSpPr>
          <p:nvPr/>
        </p:nvSpPr>
        <p:spPr>
          <a:xfrm>
            <a:off x="4578204" y="1906918"/>
            <a:ext cx="3586081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Relational data</a:t>
            </a:r>
          </a:p>
          <a:p>
            <a:r>
              <a:rPr lang="en-US" sz="2400" dirty="0"/>
              <a:t>Interact by specific software (multi-user friendly)</a:t>
            </a:r>
          </a:p>
          <a:p>
            <a:r>
              <a:rPr lang="en-US" sz="2400" dirty="0"/>
              <a:t>Can handle large data sets</a:t>
            </a:r>
          </a:p>
          <a:p>
            <a:r>
              <a:rPr lang="en-US" sz="2400" dirty="0"/>
              <a:t>Complex searching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0873309-9B45-5C4B-B82A-1B8EAACDC3F7}"/>
              </a:ext>
            </a:extLst>
          </p:cNvPr>
          <p:cNvSpPr txBox="1">
            <a:spLocks noChangeAspect="1"/>
          </p:cNvSpPr>
          <p:nvPr/>
        </p:nvSpPr>
        <p:spPr>
          <a:xfrm>
            <a:off x="574849" y="1906918"/>
            <a:ext cx="2967036" cy="3690693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/>
              <a:t>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6E2CBF-AA7F-B647-ADBC-288199B5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" y="2412563"/>
            <a:ext cx="3134421" cy="2696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D5F6BB-387A-F242-BB19-620A0E5A9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69" y="4824549"/>
            <a:ext cx="1864400" cy="8840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3D6ECE-30BD-894A-A548-9EBA93B7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66" y="4303839"/>
            <a:ext cx="1019144" cy="96479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75926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4">
            <a:extLst>
              <a:ext uri="{FF2B5EF4-FFF2-40B4-BE49-F238E27FC236}">
                <a16:creationId xmlns:a16="http://schemas.microsoft.com/office/drawing/2014/main" id="{D7F5DDC3-3CAD-1942-AB33-DA4917384787}"/>
              </a:ext>
            </a:extLst>
          </p:cNvPr>
          <p:cNvSpPr txBox="1">
            <a:spLocks/>
          </p:cNvSpPr>
          <p:nvPr/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chemeClr val="accent1"/>
              </a:buClr>
            </a:pPr>
            <a:endParaRPr lang="en-US" sz="32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A8922F-2317-434C-9BE7-7514A55CA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96145"/>
            <a:ext cx="10972800" cy="4547785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Formatting data for analysis - Tidy Data: Fri. March 15, 11am</a:t>
            </a:r>
          </a:p>
          <a:p>
            <a:pPr>
              <a:spcAft>
                <a:spcPts val="3000"/>
              </a:spcAft>
            </a:pPr>
            <a:r>
              <a:rPr lang="en-US" dirty="0"/>
              <a:t>Version control</a:t>
            </a:r>
          </a:p>
          <a:p>
            <a:pPr>
              <a:spcAft>
                <a:spcPts val="3000"/>
              </a:spcAft>
            </a:pPr>
            <a:r>
              <a:rPr lang="en-US" dirty="0"/>
              <a:t>Data Management Plans - Mark </a:t>
            </a:r>
            <a:r>
              <a:rPr lang="en-US" dirty="0" err="1"/>
              <a:t>Laufersweiler</a:t>
            </a:r>
            <a:r>
              <a:rPr lang="en-US" dirty="0"/>
              <a:t>, Research Data Specialist; (</a:t>
            </a:r>
            <a:r>
              <a:rPr lang="en-US" i="1" dirty="0"/>
              <a:t>Data Management Plan Tool for Funding: Fri. March 15, 2pm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47930A-291C-E54C-AF84-BAA4DCF9F07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More on managing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0E0D5-DC15-1241-8606-42F4B001F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660" y="2979012"/>
            <a:ext cx="1300491" cy="543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0BCCC0-71A6-384B-B2E1-C34F9DC12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098" y="3346693"/>
            <a:ext cx="3115082" cy="4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09600" y="2208741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979111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104818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 </a:t>
            </a:r>
          </a:p>
          <a:p>
            <a:pPr marL="0" indent="0" algn="ctr">
              <a:spcAft>
                <a:spcPts val="1200"/>
              </a:spcAft>
              <a:buNone/>
            </a:pPr>
            <a:r>
              <a:rPr lang="en-US" dirty="0" err="1"/>
              <a:t>bit.ly</a:t>
            </a:r>
            <a:r>
              <a:rPr lang="en-US" dirty="0"/>
              <a:t>/oulib_davis_workshop </a:t>
            </a:r>
          </a:p>
          <a:p>
            <a:r>
              <a:rPr lang="en-US" dirty="0"/>
              <a:t>Today’s topic </a:t>
            </a:r>
          </a:p>
          <a:p>
            <a:pPr marL="0" indent="0" algn="ctr">
              <a:buNone/>
            </a:pPr>
            <a:r>
              <a:rPr lang="en-US" dirty="0"/>
              <a:t>Survival Skills: Managing Research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72920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FD3091-5E77-AE40-A961-F1491DA19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6" y="499362"/>
            <a:ext cx="1075765" cy="7171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D483D-9E71-C44C-8ED0-61420313DE96}"/>
              </a:ext>
            </a:extLst>
          </p:cNvPr>
          <p:cNvSpPr txBox="1"/>
          <p:nvPr/>
        </p:nvSpPr>
        <p:spPr>
          <a:xfrm>
            <a:off x="2918113" y="1188850"/>
            <a:ext cx="2222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Amanda’s Research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CA9991-8DCF-374C-A267-92CC0C33F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70" y="1714499"/>
            <a:ext cx="914596" cy="6097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0363C9-55FC-AF44-9E9A-43EA1BEA827E}"/>
              </a:ext>
            </a:extLst>
          </p:cNvPr>
          <p:cNvSpPr txBox="1"/>
          <p:nvPr/>
        </p:nvSpPr>
        <p:spPr>
          <a:xfrm>
            <a:off x="3671617" y="2295881"/>
            <a:ext cx="1067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observations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7BF4B-0BC1-1C45-9FBA-A417F2DFB2F4}"/>
              </a:ext>
            </a:extLst>
          </p:cNvPr>
          <p:cNvCxnSpPr>
            <a:cxnSpLocks/>
          </p:cNvCxnSpPr>
          <p:nvPr/>
        </p:nvCxnSpPr>
        <p:spPr>
          <a:xfrm flipH="1">
            <a:off x="3418020" y="1465849"/>
            <a:ext cx="69999" cy="46472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3DEAA2-05C9-7443-A8CF-3E4912F7E72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494672" y="2019365"/>
            <a:ext cx="253598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B144A23-B67D-D443-8828-F52E198AE29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97668" y="2047231"/>
          <a:ext cx="2823890" cy="355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549570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20121103_ra179.7dec12.1_g.fits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20121103_ra179.7dec12.1_spec.fits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20121104_ra180.0dec12.1_g.fits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20121104_ra180.0dec12.1_r.fits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20121104_ra180.0dec12.1_spec.fits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galaxy1_g_crop.fits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25556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galaxy1_spec_restframe.fits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750977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galaxy2_g_crop.fits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353719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galaxy2_r_crop.fits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9897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galaxy2_spec_restframe.fits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09236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1B7808-2AB7-5649-9B96-194D7DBDE7D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4712" y="3314560"/>
          <a:ext cx="2519649" cy="2668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005">
                  <a:extLst>
                    <a:ext uri="{9D8B030D-6E8A-4147-A177-3AD203B41FA5}">
                      <a16:colId xmlns:a16="http://schemas.microsoft.com/office/drawing/2014/main" val="2148161629"/>
                    </a:ext>
                  </a:extLst>
                </a:gridCol>
                <a:gridCol w="2214644">
                  <a:extLst>
                    <a:ext uri="{9D8B030D-6E8A-4147-A177-3AD203B41FA5}">
                      <a16:colId xmlns:a16="http://schemas.microsoft.com/office/drawing/2014/main" val="2098796788"/>
                    </a:ext>
                  </a:extLst>
                </a:gridCol>
              </a:tblGrid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1303.7762.pdf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696553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2dfft.py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271782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/>
                        <a:t>BHmass.py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7839859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E&amp;M class notes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576915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mass &amp; pitch angle </a:t>
                      </a:r>
                      <a:r>
                        <a:rPr lang="en-US" sz="1100" dirty="0" err="1"/>
                        <a:t>scatter.png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04324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paper on mass </a:t>
                      </a:r>
                      <a:r>
                        <a:rPr lang="en-US" sz="1100" dirty="0" err="1"/>
                        <a:t>estimates.pdf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818482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 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redshift(z)histogram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2696086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058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results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9106940"/>
                  </a:ext>
                </a:extLst>
              </a:tr>
              <a:tr h="29648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spiral </a:t>
                      </a:r>
                      <a:r>
                        <a:rPr lang="en-US" sz="1100" dirty="0" err="1"/>
                        <a:t>paper.pdf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9265328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6AD4FE-5E79-8346-B66B-999166FBC0A1}"/>
              </a:ext>
            </a:extLst>
          </p:cNvPr>
          <p:cNvCxnSpPr>
            <a:cxnSpLocks/>
          </p:cNvCxnSpPr>
          <p:nvPr/>
        </p:nvCxnSpPr>
        <p:spPr>
          <a:xfrm>
            <a:off x="4606791" y="2047231"/>
            <a:ext cx="1877266" cy="0"/>
          </a:xfrm>
          <a:prstGeom prst="straightConnector1">
            <a:avLst/>
          </a:prstGeom>
          <a:ln w="285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2F200A-71E2-744B-A19B-D2E3CE96C68A}"/>
              </a:ext>
            </a:extLst>
          </p:cNvPr>
          <p:cNvCxnSpPr>
            <a:cxnSpLocks/>
          </p:cNvCxnSpPr>
          <p:nvPr/>
        </p:nvCxnSpPr>
        <p:spPr>
          <a:xfrm>
            <a:off x="6484057" y="2043422"/>
            <a:ext cx="1" cy="35856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03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370193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Is a date appropriate?  </a:t>
            </a:r>
            <a:r>
              <a:rPr lang="en-US" sz="3200" dirty="0" err="1"/>
              <a:t>YYYYMMDDleafcolor.dat</a:t>
            </a:r>
            <a:endParaRPr lang="en-US" sz="3200" dirty="0"/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/>
              <a:t>Are there multiple observers?  </a:t>
            </a:r>
            <a:r>
              <a:rPr lang="en-US" sz="3200" dirty="0" err="1"/>
              <a:t>YYYYMMDD_counts_ABS.csv</a:t>
            </a:r>
            <a:endParaRPr lang="en-US" sz="3200" dirty="0"/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706604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3275738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/>
              <a:t>this </a:t>
            </a:r>
            <a:r>
              <a:rPr lang="en-US" sz="3200" dirty="0" err="1"/>
              <a:t>file.docx</a:t>
            </a:r>
            <a:endParaRPr lang="en-US" sz="3200" dirty="0"/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ThisFile.docx</a:t>
            </a:r>
            <a:endParaRPr lang="en-US" sz="3200" dirty="0"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ym typeface="Wingdings" pitchFamily="2" charset="2"/>
              </a:rPr>
              <a:t>this_file.docx</a:t>
            </a:r>
            <a:r>
              <a:rPr lang="en-US" sz="3200" dirty="0"/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81646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76450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4">
            <a:extLst>
              <a:ext uri="{FF2B5EF4-FFF2-40B4-BE49-F238E27FC236}">
                <a16:creationId xmlns:a16="http://schemas.microsoft.com/office/drawing/2014/main" id="{88C80B43-EED5-4344-83C0-3CC9BAC773BD}"/>
              </a:ext>
            </a:extLst>
          </p:cNvPr>
          <p:cNvSpPr txBox="1">
            <a:spLocks/>
          </p:cNvSpPr>
          <p:nvPr/>
        </p:nvSpPr>
        <p:spPr>
          <a:xfrm>
            <a:off x="2560320" y="1435608"/>
            <a:ext cx="9631680" cy="4887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descriptive!</a:t>
            </a: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Is a date appropriate?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YYYYMMDDleafcolor.dat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800100" lvl="1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Are there multiple observers? 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YYYYMMDD_counts_ABS.csv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Use – or _ or capitalization instead of spaces</a:t>
            </a: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.Apple Color Emoji UI"/>
              <a:buChar char="✖️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this </a:t>
            </a:r>
            <a:r>
              <a:rPr lang="en-US" sz="3200" dirty="0" err="1">
                <a:solidFill>
                  <a:schemeClr val="bg1">
                    <a:lumMod val="75000"/>
                  </a:schemeClr>
                </a:solidFill>
              </a:rPr>
              <a:t>file.docx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ThisFile.docx</a:t>
            </a:r>
            <a:endParaRPr lang="en-US" sz="32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marL="914400" lvl="1" indent="-4572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3200" dirty="0" err="1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this_file.docx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Don’t use special characters like !@#$%^&amp;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/>
              <a:t>File extensions are important (.txt, .csv, .exe)</a:t>
            </a:r>
          </a:p>
          <a:p>
            <a:pPr marL="342900" indent="-342900" algn="l"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Be consistent – are there guidelines already in place?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FB4824-2F2C-0B4E-8B65-C35C93FB68FF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E1731"/>
                </a:solidFill>
              </a:rPr>
              <a:t>File Naming</a:t>
            </a:r>
          </a:p>
        </p:txBody>
      </p:sp>
    </p:spTree>
    <p:extLst>
      <p:ext uri="{BB962C8B-B14F-4D97-AF65-F5344CB8AC3E}">
        <p14:creationId xmlns:p14="http://schemas.microsoft.com/office/powerpoint/2010/main" val="42083298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5712</TotalTime>
  <Words>1885</Words>
  <Application>Microsoft Macintosh PowerPoint</Application>
  <PresentationFormat>Widescreen</PresentationFormat>
  <Paragraphs>305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.Apple Color Emoji UI</vt:lpstr>
      <vt:lpstr>Arial</vt:lpstr>
      <vt:lpstr>Calibri</vt:lpstr>
      <vt:lpstr>Courier New</vt:lpstr>
      <vt:lpstr>Wingdings</vt:lpstr>
      <vt:lpstr>Custom Design</vt:lpstr>
      <vt:lpstr>PowerPoint Presentation</vt:lpstr>
      <vt:lpstr>Managing Research Data</vt:lpstr>
      <vt:lpstr>PowerPoint Presentation</vt:lpstr>
      <vt:lpstr>File Naming</vt:lpstr>
      <vt:lpstr>File Naming</vt:lpstr>
      <vt:lpstr>File Naming</vt:lpstr>
      <vt:lpstr>File Naming</vt:lpstr>
      <vt:lpstr>File Naming</vt:lpstr>
      <vt:lpstr>File Naming</vt:lpstr>
      <vt:lpstr>File Naming</vt:lpstr>
      <vt:lpstr>File Organization</vt:lpstr>
      <vt:lpstr>README files</vt:lpstr>
      <vt:lpstr>README files</vt:lpstr>
      <vt:lpstr>README files</vt:lpstr>
      <vt:lpstr>PowerPoint Presentation</vt:lpstr>
      <vt:lpstr>PowerPoint Presentation</vt:lpstr>
      <vt:lpstr>Data organization</vt:lpstr>
      <vt:lpstr>Data organization</vt:lpstr>
      <vt:lpstr>Data organization</vt:lpstr>
      <vt:lpstr>Data organization</vt:lpstr>
      <vt:lpstr>More on managing data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68</cp:revision>
  <dcterms:created xsi:type="dcterms:W3CDTF">2018-06-15T17:19:10Z</dcterms:created>
  <dcterms:modified xsi:type="dcterms:W3CDTF">2019-03-08T12:01:40Z</dcterms:modified>
</cp:coreProperties>
</file>